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1"/>
  </p:notesMasterIdLst>
  <p:sldIdLst>
    <p:sldId id="258" r:id="rId2"/>
    <p:sldId id="256" r:id="rId3"/>
    <p:sldId id="257" r:id="rId4"/>
    <p:sldId id="260" r:id="rId5"/>
    <p:sldId id="261" r:id="rId6"/>
    <p:sldId id="262" r:id="rId7"/>
    <p:sldId id="264" r:id="rId8"/>
    <p:sldId id="265" r:id="rId9"/>
    <p:sldId id="266" r:id="rId10"/>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48"/>
  </p:normalViewPr>
  <p:slideViewPr>
    <p:cSldViewPr snapToGrid="0" snapToObjects="1">
      <p:cViewPr>
        <p:scale>
          <a:sx n="100" d="100"/>
          <a:sy n="100" d="100"/>
        </p:scale>
        <p:origin x="39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 Id="rId3"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69466-B986-BD4D-A561-199CD9920F43}" type="datetimeFigureOut">
              <a:rPr lang="en-GB" smtClean="0"/>
              <a:t>23/01/2017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BA0CF-18D2-424D-ACBC-26F6FE0582F6}" type="slidenum">
              <a:rPr lang="en-GB" smtClean="0"/>
              <a:t>‹#›</a:t>
            </a:fld>
            <a:endParaRPr lang="en-GB"/>
          </a:p>
        </p:txBody>
      </p:sp>
    </p:spTree>
    <p:extLst>
      <p:ext uri="{BB962C8B-B14F-4D97-AF65-F5344CB8AC3E}">
        <p14:creationId xmlns:p14="http://schemas.microsoft.com/office/powerpoint/2010/main" val="15813608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8</a:t>
            </a:fld>
            <a:endParaRPr lang="en-GB"/>
          </a:p>
        </p:txBody>
      </p:sp>
    </p:spTree>
    <p:extLst>
      <p:ext uri="{BB962C8B-B14F-4D97-AF65-F5344CB8AC3E}">
        <p14:creationId xmlns:p14="http://schemas.microsoft.com/office/powerpoint/2010/main" val="126062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9</a:t>
            </a:fld>
            <a:endParaRPr lang="en-GB"/>
          </a:p>
        </p:txBody>
      </p:sp>
    </p:spTree>
    <p:extLst>
      <p:ext uri="{BB962C8B-B14F-4D97-AF65-F5344CB8AC3E}">
        <p14:creationId xmlns:p14="http://schemas.microsoft.com/office/powerpoint/2010/main" val="1836367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828B477-2435-AB44-8215-26446CEC8CF5}" type="datetimeFigureOut">
              <a:rPr lang="en-GB" smtClean="0"/>
              <a:t>20/01/2017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828B477-2435-AB44-8215-26446CEC8CF5}" type="datetimeFigureOut">
              <a:rPr lang="en-GB" smtClean="0"/>
              <a:t>20/01/2017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828B477-2435-AB44-8215-26446CEC8CF5}" type="datetimeFigureOut">
              <a:rPr lang="en-GB" smtClean="0"/>
              <a:t>20/01/2017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8B477-2435-AB44-8215-26446CEC8CF5}" type="datetimeFigureOut">
              <a:rPr lang="en-GB" smtClean="0"/>
              <a:t>20/01/2017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8B477-2435-AB44-8215-26446CEC8CF5}" type="datetimeFigureOut">
              <a:rPr lang="en-GB" smtClean="0"/>
              <a:t>20/01/2017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8B477-2435-AB44-8215-26446CEC8CF5}" type="datetimeFigureOut">
              <a:rPr lang="en-GB" smtClean="0"/>
              <a:t>20/01/2017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8B477-2435-AB44-8215-26446CEC8CF5}" type="datetimeFigureOut">
              <a:rPr lang="en-GB" smtClean="0"/>
              <a:t>20/01/2017</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313F9-C238-E948-B819-77D491B0689D}" type="slidenum">
              <a:rPr lang="en-GB" smtClean="0"/>
              <a:t>‹#›</a:t>
            </a:fld>
            <a:endParaRPr lang="en-GB"/>
          </a:p>
        </p:txBody>
      </p:sp>
    </p:spTree>
    <p:extLst>
      <p:ext uri="{BB962C8B-B14F-4D97-AF65-F5344CB8AC3E}">
        <p14:creationId xmlns:p14="http://schemas.microsoft.com/office/powerpoint/2010/main" val="16508336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emf"/><Relationship Id="rId10"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2.bin"/><Relationship Id="rId5" Type="http://schemas.openxmlformats.org/officeDocument/2006/relationships/image" Target="../media/image13.emf"/><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3.bin"/><Relationship Id="rId5" Type="http://schemas.openxmlformats.org/officeDocument/2006/relationships/image" Target="../media/image16.emf"/><Relationship Id="rId6" Type="http://schemas.openxmlformats.org/officeDocument/2006/relationships/oleObject" Target="../embeddings/oleObject4.bin"/><Relationship Id="rId7" Type="http://schemas.openxmlformats.org/officeDocument/2006/relationships/image" Target="../media/image17.emf"/><Relationship Id="rId8" Type="http://schemas.openxmlformats.org/officeDocument/2006/relationships/oleObject" Target="../embeddings/oleObject5.bin"/><Relationship Id="rId9"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2964" y="260484"/>
            <a:ext cx="1927335" cy="584775"/>
          </a:xfrm>
          <a:prstGeom prst="rect">
            <a:avLst/>
          </a:prstGeom>
          <a:noFill/>
        </p:spPr>
        <p:txBody>
          <a:bodyPr wrap="square" rtlCol="0">
            <a:spAutoFit/>
          </a:bodyPr>
          <a:lstStyle/>
          <a:p>
            <a:r>
              <a:rPr lang="en-GB" sz="3200" dirty="0" smtClean="0"/>
              <a:t>PCA</a:t>
            </a:r>
            <a:endParaRPr lang="en-GB" sz="3200" dirty="0"/>
          </a:p>
        </p:txBody>
      </p:sp>
      <p:sp>
        <p:nvSpPr>
          <p:cNvPr id="5" name="TextBox 4"/>
          <p:cNvSpPr txBox="1"/>
          <p:nvPr/>
        </p:nvSpPr>
        <p:spPr>
          <a:xfrm>
            <a:off x="342898" y="803448"/>
            <a:ext cx="7937502" cy="2308324"/>
          </a:xfrm>
          <a:prstGeom prst="rect">
            <a:avLst/>
          </a:prstGeom>
          <a:noFill/>
        </p:spPr>
        <p:txBody>
          <a:bodyPr wrap="square" rtlCol="0">
            <a:spAutoFit/>
          </a:bodyPr>
          <a:lstStyle/>
          <a:p>
            <a:pPr marL="285750" indent="-285750">
              <a:lnSpc>
                <a:spcPct val="200000"/>
              </a:lnSpc>
              <a:buFontTx/>
              <a:buChar char="-"/>
            </a:pPr>
            <a:r>
              <a:rPr lang="en-GB" sz="1800" dirty="0" smtClean="0"/>
              <a:t>Powerful tool to visualise high-dimensional data</a:t>
            </a:r>
          </a:p>
          <a:p>
            <a:pPr marL="285750" indent="-285750">
              <a:lnSpc>
                <a:spcPct val="200000"/>
              </a:lnSpc>
              <a:buFontTx/>
              <a:buChar char="-"/>
            </a:pPr>
            <a:r>
              <a:rPr lang="en-GB" sz="1800" dirty="0" smtClean="0"/>
              <a:t>Shows quantified difference among observations </a:t>
            </a:r>
          </a:p>
          <a:p>
            <a:pPr marL="285750" indent="-285750">
              <a:lnSpc>
                <a:spcPct val="200000"/>
              </a:lnSpc>
              <a:buFontTx/>
              <a:buChar char="-"/>
            </a:pPr>
            <a:r>
              <a:rPr lang="en-GB" sz="1800" dirty="0" smtClean="0"/>
              <a:t>Used to asses data quality and discover relationship between data points</a:t>
            </a:r>
          </a:p>
          <a:p>
            <a:pPr marL="285750" indent="-285750">
              <a:lnSpc>
                <a:spcPct val="200000"/>
              </a:lnSpc>
              <a:buFontTx/>
              <a:buChar char="-"/>
            </a:pPr>
            <a:endParaRPr lang="en-GB" sz="1800" dirty="0"/>
          </a:p>
        </p:txBody>
      </p:sp>
      <p:pic>
        <p:nvPicPr>
          <p:cNvPr id="7" name="Picture 6"/>
          <p:cNvPicPr>
            <a:picLocks noChangeAspect="1"/>
          </p:cNvPicPr>
          <p:nvPr/>
        </p:nvPicPr>
        <p:blipFill rotWithShape="1">
          <a:blip r:embed="rId2"/>
          <a:srcRect t="6951" r="17920" b="4978"/>
          <a:stretch/>
        </p:blipFill>
        <p:spPr>
          <a:xfrm>
            <a:off x="5391150" y="3817083"/>
            <a:ext cx="3543300" cy="2851445"/>
          </a:xfrm>
          <a:prstGeom prst="rect">
            <a:avLst/>
          </a:prstGeom>
        </p:spPr>
      </p:pic>
      <p:pic>
        <p:nvPicPr>
          <p:cNvPr id="4" name="Picture 3"/>
          <p:cNvPicPr>
            <a:picLocks noChangeAspect="1"/>
          </p:cNvPicPr>
          <p:nvPr/>
        </p:nvPicPr>
        <p:blipFill>
          <a:blip r:embed="rId3"/>
          <a:stretch>
            <a:fillRect/>
          </a:stretch>
        </p:blipFill>
        <p:spPr>
          <a:xfrm>
            <a:off x="342898" y="2866888"/>
            <a:ext cx="5308599" cy="1900389"/>
          </a:xfrm>
          <a:prstGeom prst="rect">
            <a:avLst/>
          </a:prstGeom>
        </p:spPr>
      </p:pic>
    </p:spTree>
    <p:extLst>
      <p:ext uri="{BB962C8B-B14F-4D97-AF65-F5344CB8AC3E}">
        <p14:creationId xmlns:p14="http://schemas.microsoft.com/office/powerpoint/2010/main" val="147850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0164" y="360856"/>
            <a:ext cx="1927335" cy="584775"/>
          </a:xfrm>
          <a:prstGeom prst="rect">
            <a:avLst/>
          </a:prstGeom>
          <a:noFill/>
        </p:spPr>
        <p:txBody>
          <a:bodyPr wrap="square" rtlCol="0">
            <a:spAutoFit/>
          </a:bodyPr>
          <a:lstStyle/>
          <a:p>
            <a:r>
              <a:rPr lang="en-GB" sz="3200" dirty="0" smtClean="0"/>
              <a:t>PCA</a:t>
            </a:r>
            <a:endParaRPr lang="en-GB" sz="3200" dirty="0"/>
          </a:p>
        </p:txBody>
      </p:sp>
      <p:pic>
        <p:nvPicPr>
          <p:cNvPr id="5" name="Picture 4"/>
          <p:cNvPicPr>
            <a:picLocks noChangeAspect="1"/>
          </p:cNvPicPr>
          <p:nvPr/>
        </p:nvPicPr>
        <p:blipFill>
          <a:blip r:embed="rId2"/>
          <a:stretch>
            <a:fillRect/>
          </a:stretch>
        </p:blipFill>
        <p:spPr>
          <a:xfrm>
            <a:off x="438641" y="1109822"/>
            <a:ext cx="1930400" cy="1013460"/>
          </a:xfrm>
          <a:prstGeom prst="rect">
            <a:avLst/>
          </a:prstGeom>
        </p:spPr>
      </p:pic>
      <p:pic>
        <p:nvPicPr>
          <p:cNvPr id="6" name="Picture 5"/>
          <p:cNvPicPr>
            <a:picLocks noChangeAspect="1"/>
          </p:cNvPicPr>
          <p:nvPr/>
        </p:nvPicPr>
        <p:blipFill>
          <a:blip r:embed="rId3"/>
          <a:stretch>
            <a:fillRect/>
          </a:stretch>
        </p:blipFill>
        <p:spPr>
          <a:xfrm>
            <a:off x="560621" y="2063546"/>
            <a:ext cx="3382728" cy="827218"/>
          </a:xfrm>
          <a:prstGeom prst="rect">
            <a:avLst/>
          </a:prstGeom>
        </p:spPr>
      </p:pic>
      <p:pic>
        <p:nvPicPr>
          <p:cNvPr id="7" name="Picture 6"/>
          <p:cNvPicPr>
            <a:picLocks noChangeAspect="1"/>
          </p:cNvPicPr>
          <p:nvPr/>
        </p:nvPicPr>
        <p:blipFill>
          <a:blip r:embed="rId4"/>
          <a:stretch>
            <a:fillRect/>
          </a:stretch>
        </p:blipFill>
        <p:spPr>
          <a:xfrm>
            <a:off x="560621" y="2988472"/>
            <a:ext cx="3829892" cy="810170"/>
          </a:xfrm>
          <a:prstGeom prst="rect">
            <a:avLst/>
          </a:prstGeom>
        </p:spPr>
      </p:pic>
      <p:pic>
        <p:nvPicPr>
          <p:cNvPr id="8" name="Picture 7"/>
          <p:cNvPicPr>
            <a:picLocks noChangeAspect="1"/>
          </p:cNvPicPr>
          <p:nvPr/>
        </p:nvPicPr>
        <p:blipFill>
          <a:blip r:embed="rId5"/>
          <a:stretch>
            <a:fillRect/>
          </a:stretch>
        </p:blipFill>
        <p:spPr>
          <a:xfrm>
            <a:off x="631691" y="3959280"/>
            <a:ext cx="2206736" cy="543914"/>
          </a:xfrm>
          <a:prstGeom prst="rect">
            <a:avLst/>
          </a:prstGeom>
        </p:spPr>
      </p:pic>
      <p:pic>
        <p:nvPicPr>
          <p:cNvPr id="9" name="Picture 8"/>
          <p:cNvPicPr>
            <a:picLocks noChangeAspect="1"/>
          </p:cNvPicPr>
          <p:nvPr/>
        </p:nvPicPr>
        <p:blipFill>
          <a:blip r:embed="rId6"/>
          <a:stretch>
            <a:fillRect/>
          </a:stretch>
        </p:blipFill>
        <p:spPr>
          <a:xfrm>
            <a:off x="560621" y="4591627"/>
            <a:ext cx="1518491" cy="574063"/>
          </a:xfrm>
          <a:prstGeom prst="rect">
            <a:avLst/>
          </a:prstGeom>
        </p:spPr>
      </p:pic>
      <p:pic>
        <p:nvPicPr>
          <p:cNvPr id="10" name="Picture 9"/>
          <p:cNvPicPr>
            <a:picLocks noChangeAspect="1"/>
          </p:cNvPicPr>
          <p:nvPr/>
        </p:nvPicPr>
        <p:blipFill>
          <a:blip r:embed="rId7"/>
          <a:stretch>
            <a:fillRect/>
          </a:stretch>
        </p:blipFill>
        <p:spPr>
          <a:xfrm>
            <a:off x="708935" y="5237895"/>
            <a:ext cx="1975692" cy="611940"/>
          </a:xfrm>
          <a:prstGeom prst="rect">
            <a:avLst/>
          </a:prstGeom>
        </p:spPr>
      </p:pic>
      <p:sp>
        <p:nvSpPr>
          <p:cNvPr id="25" name="TextBox 24"/>
          <p:cNvSpPr txBox="1"/>
          <p:nvPr/>
        </p:nvSpPr>
        <p:spPr>
          <a:xfrm>
            <a:off x="4934037" y="582790"/>
            <a:ext cx="4256294" cy="400110"/>
          </a:xfrm>
          <a:prstGeom prst="rect">
            <a:avLst/>
          </a:prstGeom>
          <a:noFill/>
        </p:spPr>
        <p:txBody>
          <a:bodyPr wrap="square" rtlCol="0">
            <a:spAutoFit/>
          </a:bodyPr>
          <a:lstStyle/>
          <a:p>
            <a:pPr algn="ctr"/>
            <a:r>
              <a:rPr lang="en-GB" sz="2000" smtClean="0"/>
              <a:t>Alternative coordinate systems</a:t>
            </a:r>
            <a:endParaRPr lang="en-GB" sz="2000"/>
          </a:p>
        </p:txBody>
      </p:sp>
      <p:grpSp>
        <p:nvGrpSpPr>
          <p:cNvPr id="26" name="Group 25"/>
          <p:cNvGrpSpPr/>
          <p:nvPr/>
        </p:nvGrpSpPr>
        <p:grpSpPr>
          <a:xfrm>
            <a:off x="5635989" y="1008127"/>
            <a:ext cx="2880889" cy="2421748"/>
            <a:chOff x="620773" y="766296"/>
            <a:chExt cx="2880889" cy="2421748"/>
          </a:xfrm>
        </p:grpSpPr>
        <p:pic>
          <p:nvPicPr>
            <p:cNvPr id="27" name="Picture 26"/>
            <p:cNvPicPr>
              <a:picLocks noChangeAspect="1"/>
            </p:cNvPicPr>
            <p:nvPr/>
          </p:nvPicPr>
          <p:blipFill>
            <a:blip r:embed="rId8"/>
            <a:stretch>
              <a:fillRect/>
            </a:stretch>
          </p:blipFill>
          <p:spPr>
            <a:xfrm>
              <a:off x="620773" y="1096675"/>
              <a:ext cx="2641411" cy="2091369"/>
            </a:xfrm>
            <a:prstGeom prst="rect">
              <a:avLst/>
            </a:prstGeom>
          </p:spPr>
        </p:pic>
        <p:pic>
          <p:nvPicPr>
            <p:cNvPr id="28" name="Picture 27"/>
            <p:cNvPicPr>
              <a:picLocks noChangeAspect="1"/>
            </p:cNvPicPr>
            <p:nvPr/>
          </p:nvPicPr>
          <p:blipFill>
            <a:blip r:embed="rId9"/>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811342"/>
            <a:ext cx="3191472" cy="2489374"/>
            <a:chOff x="3525268" y="744969"/>
            <a:chExt cx="3191472" cy="2489374"/>
          </a:xfrm>
        </p:grpSpPr>
        <p:pic>
          <p:nvPicPr>
            <p:cNvPr id="32" name="Picture 31"/>
            <p:cNvPicPr>
              <a:picLocks noChangeAspect="1"/>
            </p:cNvPicPr>
            <p:nvPr/>
          </p:nvPicPr>
          <p:blipFill>
            <a:blip r:embed="rId10"/>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9"/>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Tree>
    <p:extLst>
      <p:ext uri="{BB962C8B-B14F-4D97-AF65-F5344CB8AC3E}">
        <p14:creationId xmlns:p14="http://schemas.microsoft.com/office/powerpoint/2010/main" val="396454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87264" y="176115"/>
            <a:ext cx="5775436" cy="584775"/>
          </a:xfrm>
          <a:prstGeom prst="rect">
            <a:avLst/>
          </a:prstGeom>
          <a:noFill/>
        </p:spPr>
        <p:txBody>
          <a:bodyPr wrap="square" rtlCol="0">
            <a:spAutoFit/>
          </a:bodyPr>
          <a:lstStyle/>
          <a:p>
            <a:r>
              <a:rPr lang="en-GB" sz="3200" smtClean="0"/>
              <a:t>Hierarchical Clustering</a:t>
            </a:r>
            <a:endParaRPr lang="en-GB" sz="3200" dirty="0"/>
          </a:p>
        </p:txBody>
      </p:sp>
      <p:grpSp>
        <p:nvGrpSpPr>
          <p:cNvPr id="38" name="Group 37"/>
          <p:cNvGrpSpPr/>
          <p:nvPr/>
        </p:nvGrpSpPr>
        <p:grpSpPr>
          <a:xfrm>
            <a:off x="1058333" y="833483"/>
            <a:ext cx="6872783" cy="5224091"/>
            <a:chOff x="1058333" y="833483"/>
            <a:chExt cx="6872783" cy="5224091"/>
          </a:xfrm>
        </p:grpSpPr>
        <p:grpSp>
          <p:nvGrpSpPr>
            <p:cNvPr id="22" name="Group 21"/>
            <p:cNvGrpSpPr/>
            <p:nvPr/>
          </p:nvGrpSpPr>
          <p:grpSpPr>
            <a:xfrm>
              <a:off x="1058333" y="833483"/>
              <a:ext cx="6739468" cy="4919290"/>
              <a:chOff x="1299633" y="571500"/>
              <a:chExt cx="6739468" cy="4919290"/>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027202"/>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40" y="5027202"/>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027202"/>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4948655"/>
                <a:ext cx="508473"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8" y="4948655"/>
                <a:ext cx="508473"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4948655"/>
                <a:ext cx="508473"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4948655"/>
                <a:ext cx="508473"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4948655"/>
                <a:ext cx="508473"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4948655"/>
                <a:ext cx="508473"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4948655"/>
                <a:ext cx="508473"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027202"/>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027202"/>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6" y="5027202"/>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027202"/>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Tree>
    <p:extLst>
      <p:ext uri="{BB962C8B-B14F-4D97-AF65-F5344CB8AC3E}">
        <p14:creationId xmlns:p14="http://schemas.microsoft.com/office/powerpoint/2010/main" val="72369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1604927"/>
          </a:xfrm>
          <a:prstGeom prst="rect">
            <a:avLst/>
          </a:prstGeom>
          <a:noFill/>
        </p:spPr>
        <p:txBody>
          <a:bodyPr wrap="square" rtlCol="0">
            <a:spAutoFit/>
          </a:bodyPr>
          <a:lstStyle/>
          <a:p>
            <a:r>
              <a:rPr lang="en-GB" dirty="0" smtClean="0"/>
              <a:t>A sparse statistical model is one on which only a relatively small number of parameters (or predictors) play an important role. </a:t>
            </a:r>
          </a:p>
          <a:p>
            <a:endParaRPr lang="en-GB" dirty="0"/>
          </a:p>
          <a:p>
            <a:r>
              <a:rPr lang="en-GB" dirty="0" smtClean="0"/>
              <a:t>For example, we hope that not all of the 30,000 or so genes in the human body are directly involved in the process that leads to the development of cancer.</a:t>
            </a:r>
          </a:p>
          <a:p>
            <a:endParaRPr lang="en-GB" dirty="0"/>
          </a:p>
          <a:p>
            <a:r>
              <a:rPr lang="en-GB" dirty="0" smtClean="0"/>
              <a:t>Methods that study sparsity to help recover the underlying signal of the data.</a:t>
            </a:r>
          </a:p>
        </p:txBody>
      </p:sp>
      <p:sp>
        <p:nvSpPr>
          <p:cNvPr id="3" name="TextBox 2"/>
          <p:cNvSpPr txBox="1"/>
          <p:nvPr/>
        </p:nvSpPr>
        <p:spPr>
          <a:xfrm>
            <a:off x="418690" y="397211"/>
            <a:ext cx="5270910" cy="461665"/>
          </a:xfrm>
          <a:prstGeom prst="rect">
            <a:avLst/>
          </a:prstGeom>
          <a:noFill/>
        </p:spPr>
        <p:txBody>
          <a:bodyPr wrap="square" rtlCol="0">
            <a:spAutoFit/>
          </a:bodyPr>
          <a:lstStyle/>
          <a:p>
            <a:r>
              <a:rPr lang="en-GB" sz="2400" b="1" dirty="0" smtClean="0"/>
              <a:t>Statistical Learning with Sparsity</a:t>
            </a:r>
            <a:endParaRPr lang="en-GB" sz="2400" b="1" dirty="0"/>
          </a:p>
        </p:txBody>
      </p:sp>
      <p:sp>
        <p:nvSpPr>
          <p:cNvPr id="4" name="TextBox 3"/>
          <p:cNvSpPr txBox="1"/>
          <p:nvPr/>
        </p:nvSpPr>
        <p:spPr>
          <a:xfrm>
            <a:off x="520700" y="3619500"/>
            <a:ext cx="7912099" cy="2901435"/>
          </a:xfrm>
          <a:prstGeom prst="rect">
            <a:avLst/>
          </a:prstGeom>
          <a:noFill/>
        </p:spPr>
        <p:txBody>
          <a:bodyPr wrap="square" rtlCol="0">
            <a:spAutoFit/>
          </a:bodyPr>
          <a:lstStyle/>
          <a:p>
            <a:r>
              <a:rPr lang="en-GB" b="1" dirty="0" smtClean="0"/>
              <a:t>Linear regression</a:t>
            </a:r>
          </a:p>
          <a:p>
            <a:endParaRPr lang="is-IS" dirty="0"/>
          </a:p>
          <a:p>
            <a:r>
              <a:rPr lang="is-IS" b="1" dirty="0" smtClean="0"/>
              <a:t>Generalised Linear Regression</a:t>
            </a:r>
          </a:p>
          <a:p>
            <a:endParaRPr lang="is-IS" dirty="0" smtClean="0"/>
          </a:p>
          <a:p>
            <a:r>
              <a:rPr lang="is-IS" b="1" dirty="0" smtClean="0"/>
              <a:t>Generalisation of the Lasso Penalty</a:t>
            </a:r>
          </a:p>
          <a:p>
            <a:endParaRPr lang="is-IS" dirty="0"/>
          </a:p>
          <a:p>
            <a:r>
              <a:rPr lang="is-IS" b="1" dirty="0" smtClean="0"/>
              <a:t>Statistical Inference</a:t>
            </a:r>
          </a:p>
          <a:p>
            <a:pPr marL="285750" indent="-285750">
              <a:buFontTx/>
              <a:buChar char="-"/>
            </a:pPr>
            <a:r>
              <a:rPr lang="is-IS" dirty="0" smtClean="0"/>
              <a:t>The Bayesian Lasso (Park and Cosella 2008)</a:t>
            </a:r>
          </a:p>
          <a:p>
            <a:pPr marL="285750" indent="-285750">
              <a:buFontTx/>
              <a:buChar char="-"/>
            </a:pPr>
            <a:r>
              <a:rPr lang="is-IS" dirty="0" smtClean="0"/>
              <a:t>The Bootstrap (Efron 1979; Efron and Tibshirani 1993)</a:t>
            </a:r>
          </a:p>
          <a:p>
            <a:pPr marL="285750" indent="-285750">
              <a:buFontTx/>
              <a:buChar char="-"/>
            </a:pPr>
            <a:endParaRPr lang="is-IS" dirty="0"/>
          </a:p>
          <a:p>
            <a:r>
              <a:rPr lang="is-IS" b="1" dirty="0" smtClean="0"/>
              <a:t>Sparse Multivariate Methods</a:t>
            </a:r>
          </a:p>
          <a:p>
            <a:endParaRPr lang="is-IS" b="1" dirty="0"/>
          </a:p>
          <a:p>
            <a:r>
              <a:rPr lang="is-IS" b="1" dirty="0" smtClean="0"/>
              <a:t>Graph and Model Selection</a:t>
            </a:r>
            <a:endParaRPr lang="is-IS" b="1" dirty="0"/>
          </a:p>
        </p:txBody>
      </p:sp>
      <p:sp>
        <p:nvSpPr>
          <p:cNvPr id="5" name="TextBox 4"/>
          <p:cNvSpPr txBox="1"/>
          <p:nvPr/>
        </p:nvSpPr>
        <p:spPr>
          <a:xfrm>
            <a:off x="418690" y="3053834"/>
            <a:ext cx="5270910" cy="369332"/>
          </a:xfrm>
          <a:prstGeom prst="rect">
            <a:avLst/>
          </a:prstGeom>
          <a:noFill/>
        </p:spPr>
        <p:txBody>
          <a:bodyPr wrap="square" rtlCol="0">
            <a:spAutoFit/>
          </a:bodyPr>
          <a:lstStyle/>
          <a:p>
            <a:r>
              <a:rPr lang="en-GB" sz="1800" b="1" dirty="0" smtClean="0"/>
              <a:t>Methods</a:t>
            </a:r>
            <a:endParaRPr lang="en-GB" sz="1800" b="1" dirty="0"/>
          </a:p>
        </p:txBody>
      </p:sp>
    </p:spTree>
    <p:extLst>
      <p:ext uri="{BB962C8B-B14F-4D97-AF65-F5344CB8AC3E}">
        <p14:creationId xmlns:p14="http://schemas.microsoft.com/office/powerpoint/2010/main" val="1984342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95300" y="2556098"/>
            <a:ext cx="8267700" cy="3662541"/>
          </a:xfrm>
          <a:prstGeom prst="rect">
            <a:avLst/>
          </a:prstGeom>
          <a:noFill/>
        </p:spPr>
        <p:txBody>
          <a:bodyPr wrap="square" rtlCol="0">
            <a:spAutoFit/>
          </a:bodyPr>
          <a:lstStyle/>
          <a:p>
            <a:r>
              <a:rPr lang="is-IS" sz="1600" b="1" dirty="0" smtClean="0"/>
              <a:t>Algorithms</a:t>
            </a:r>
            <a:endParaRPr lang="is-IS" b="1" dirty="0" smtClean="0"/>
          </a:p>
          <a:p>
            <a:r>
              <a:rPr lang="is-IS" b="1" dirty="0" smtClean="0"/>
              <a:t>Least squares</a:t>
            </a:r>
          </a:p>
          <a:p>
            <a:r>
              <a:rPr lang="is-IS" dirty="0" smtClean="0"/>
              <a:t>Suitable when the response variable is quantitative and ideally when the error distribution is Gaussian.</a:t>
            </a:r>
          </a:p>
          <a:p>
            <a:endParaRPr lang="is-IS" dirty="0"/>
          </a:p>
          <a:p>
            <a:r>
              <a:rPr lang="is-IS" b="1" dirty="0" smtClean="0"/>
              <a:t>Lasso</a:t>
            </a:r>
          </a:p>
          <a:p>
            <a:r>
              <a:rPr lang="is-IS" dirty="0" smtClean="0"/>
              <a:t>Prediction accuracy over least squares for two reasons:</a:t>
            </a:r>
            <a:endParaRPr lang="is-IS" dirty="0"/>
          </a:p>
          <a:p>
            <a:r>
              <a:rPr lang="is-IS"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dirty="0" smtClean="0"/>
              <a:t>2. For purposes of interpretation: with a large number of predictors, we often would like to identify a smaller subset of these predictors that exhibit the strongest effects.</a:t>
            </a:r>
            <a:endParaRPr lang="en-GB" dirty="0" smtClean="0"/>
          </a:p>
          <a:p>
            <a:endParaRPr lang="en-GB" dirty="0"/>
          </a:p>
          <a:p>
            <a:r>
              <a:rPr lang="en-GB" b="1" dirty="0" smtClean="0"/>
              <a:t>Generalised Linear Regression</a:t>
            </a:r>
          </a:p>
          <a:p>
            <a:r>
              <a:rPr lang="en-GB"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2" name="TextBox 1"/>
          <p:cNvSpPr txBox="1"/>
          <p:nvPr/>
        </p:nvSpPr>
        <p:spPr>
          <a:xfrm>
            <a:off x="495300" y="292100"/>
            <a:ext cx="8267700" cy="1200329"/>
          </a:xfrm>
          <a:prstGeom prst="rect">
            <a:avLst/>
          </a:prstGeom>
          <a:noFill/>
        </p:spPr>
        <p:txBody>
          <a:bodyPr wrap="square" rtlCol="0">
            <a:spAutoFit/>
          </a:bodyPr>
          <a:lstStyle/>
          <a:p>
            <a:r>
              <a:rPr lang="en-GB" sz="1800" b="1" dirty="0" smtClean="0"/>
              <a:t>Linear regression</a:t>
            </a:r>
          </a:p>
          <a:p>
            <a:endParaRPr lang="en-GB" dirty="0" smtClean="0"/>
          </a:p>
          <a:p>
            <a:r>
              <a:rPr lang="en-GB" dirty="0" smtClean="0"/>
              <a:t>In </a:t>
            </a:r>
            <a:r>
              <a:rPr lang="en-GB" dirty="0"/>
              <a:t>which we observe N observations of an outcome variable </a:t>
            </a:r>
            <a:r>
              <a:rPr lang="en-GB" i="1" dirty="0" err="1"/>
              <a:t>y</a:t>
            </a:r>
            <a:r>
              <a:rPr lang="en-GB" i="1" baseline="-25000" dirty="0" err="1"/>
              <a:t>i</a:t>
            </a:r>
            <a:r>
              <a:rPr lang="en-GB" dirty="0"/>
              <a:t> and p associated predictor variables (or features) </a:t>
            </a:r>
            <a:r>
              <a:rPr lang="en-GB" i="1" dirty="0"/>
              <a:t>x</a:t>
            </a:r>
            <a:r>
              <a:rPr lang="en-GB" i="1" baseline="-25000" dirty="0"/>
              <a:t>i</a:t>
            </a:r>
            <a:r>
              <a:rPr lang="en-GB" i="1" dirty="0"/>
              <a:t> = (x</a:t>
            </a:r>
            <a:r>
              <a:rPr lang="en-GB" i="1" baseline="-25000" dirty="0"/>
              <a:t>i1</a:t>
            </a:r>
            <a:r>
              <a:rPr lang="en-GB" i="1" dirty="0"/>
              <a:t>, </a:t>
            </a:r>
            <a:r>
              <a:rPr lang="is-IS" i="1" dirty="0"/>
              <a:t>…, x</a:t>
            </a:r>
            <a:r>
              <a:rPr lang="is-IS" i="1" baseline="-25000" dirty="0"/>
              <a:t>ip</a:t>
            </a:r>
            <a:r>
              <a:rPr lang="is-IS" i="1" dirty="0"/>
              <a:t>)</a:t>
            </a:r>
            <a:r>
              <a:rPr lang="is-IS" i="1" baseline="30000" dirty="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1816419732"/>
              </p:ext>
            </p:extLst>
          </p:nvPr>
        </p:nvGraphicFramePr>
        <p:xfrm>
          <a:off x="3333803" y="1449050"/>
          <a:ext cx="1882775" cy="508000"/>
        </p:xfrm>
        <a:graphic>
          <a:graphicData uri="http://schemas.openxmlformats.org/presentationml/2006/ole">
            <mc:AlternateContent xmlns:mc="http://schemas.openxmlformats.org/markup-compatibility/2006">
              <mc:Choice xmlns:v="urn:schemas-microsoft-com:vml" Requires="v">
                <p:oleObj spid="_x0000_s1026"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3" y="1449050"/>
                        <a:ext cx="1882775" cy="508000"/>
                      </a:xfrm>
                      <a:prstGeom prst="rect">
                        <a:avLst/>
                      </a:prstGeom>
                    </p:spPr>
                  </p:pic>
                </p:oleObj>
              </mc:Fallback>
            </mc:AlternateContent>
          </a:graphicData>
        </a:graphic>
      </p:graphicFrame>
      <p:sp>
        <p:nvSpPr>
          <p:cNvPr id="10" name="TextBox 9"/>
          <p:cNvSpPr txBox="1"/>
          <p:nvPr/>
        </p:nvSpPr>
        <p:spPr>
          <a:xfrm>
            <a:off x="495300" y="1913670"/>
            <a:ext cx="3871573" cy="300082"/>
          </a:xfrm>
          <a:prstGeom prst="rect">
            <a:avLst/>
          </a:prstGeom>
          <a:noFill/>
        </p:spPr>
        <p:txBody>
          <a:bodyPr wrap="none" rtlCol="0">
            <a:spAutoFit/>
          </a:bodyPr>
          <a:lstStyle/>
          <a:p>
            <a:r>
              <a:rPr lang="en-GB" dirty="0" smtClean="0"/>
              <a:t>where β</a:t>
            </a:r>
            <a:r>
              <a:rPr lang="en-GB" baseline="-25000" dirty="0" smtClean="0"/>
              <a:t>j</a:t>
            </a:r>
            <a:r>
              <a:rPr lang="en-GB" dirty="0" smtClean="0"/>
              <a:t> represents the parameters to be estimated</a:t>
            </a:r>
            <a:endParaRPr lang="en-GB" dirty="0"/>
          </a:p>
        </p:txBody>
      </p:sp>
    </p:spTree>
    <p:extLst>
      <p:ext uri="{BB962C8B-B14F-4D97-AF65-F5344CB8AC3E}">
        <p14:creationId xmlns:p14="http://schemas.microsoft.com/office/powerpoint/2010/main" val="42201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290" y="1077785"/>
            <a:ext cx="1841500" cy="740587"/>
          </a:xfrm>
          <a:prstGeom prst="rect">
            <a:avLst/>
          </a:prstGeom>
          <a:noFill/>
        </p:spPr>
        <p:txBody>
          <a:bodyPr wrap="square" rtlCol="0">
            <a:spAutoFit/>
          </a:bodyPr>
          <a:lstStyle/>
          <a:p>
            <a:pPr algn="ctr"/>
            <a:r>
              <a:rPr lang="en-GB" dirty="0" smtClean="0"/>
              <a:t>Algorithms for Logistic Regression with regularisation</a:t>
            </a:r>
          </a:p>
        </p:txBody>
      </p:sp>
      <p:sp>
        <p:nvSpPr>
          <p:cNvPr id="4" name="TextBox 3"/>
          <p:cNvSpPr txBox="1"/>
          <p:nvPr/>
        </p:nvSpPr>
        <p:spPr>
          <a:xfrm>
            <a:off x="2120813" y="853554"/>
            <a:ext cx="6322031" cy="1131079"/>
          </a:xfrm>
          <a:prstGeom prst="rect">
            <a:avLst/>
          </a:prstGeom>
          <a:noFill/>
        </p:spPr>
        <p:txBody>
          <a:bodyPr wrap="square" rtlCol="0">
            <a:spAutoFit/>
          </a:bodyPr>
          <a:lstStyle/>
          <a:p>
            <a:r>
              <a:rPr lang="en-GB" dirty="0" smtClean="0"/>
              <a:t>Logistic Regression is very popular in biomedical research for half a century.</a:t>
            </a:r>
          </a:p>
          <a:p>
            <a:r>
              <a:rPr lang="en-GB" dirty="0" smtClean="0"/>
              <a:t>When over-parametrised, i.e., p &gt; N (features is larger than samples), regularisation is needed to achieve a stable fit.</a:t>
            </a:r>
            <a:endParaRPr lang="en-GB" dirty="0"/>
          </a:p>
          <a:p>
            <a:pPr marL="285750" indent="-285750">
              <a:buFont typeface="Arial" charset="0"/>
              <a:buChar char="•"/>
            </a:pPr>
            <a:r>
              <a:rPr lang="en-GB" dirty="0" smtClean="0"/>
              <a:t>Lasso-penalised logistic models (</a:t>
            </a:r>
            <a:r>
              <a:rPr lang="en-GB" dirty="0" err="1" smtClean="0"/>
              <a:t>Koh</a:t>
            </a:r>
            <a:r>
              <a:rPr lang="en-GB" dirty="0" smtClean="0"/>
              <a:t> et al., 2007)</a:t>
            </a:r>
            <a:endParaRPr lang="en-GB" dirty="0"/>
          </a:p>
          <a:p>
            <a:pPr marL="285750" indent="-285750">
              <a:buFont typeface="Arial" charset="0"/>
              <a:buChar char="•"/>
            </a:pPr>
            <a:r>
              <a:rPr lang="en-GB" dirty="0" smtClean="0"/>
              <a:t>Coordinate descent </a:t>
            </a:r>
            <a:r>
              <a:rPr lang="en-GB" dirty="0"/>
              <a:t>(Friedman, Hastie, </a:t>
            </a:r>
            <a:r>
              <a:rPr lang="en-GB" dirty="0" err="1" smtClean="0"/>
              <a:t>Hoefling</a:t>
            </a:r>
            <a:r>
              <a:rPr lang="en-GB" dirty="0" smtClean="0"/>
              <a:t> and </a:t>
            </a:r>
            <a:r>
              <a:rPr lang="en-GB" dirty="0" err="1"/>
              <a:t>Tibshirani</a:t>
            </a:r>
            <a:r>
              <a:rPr lang="en-GB" dirty="0"/>
              <a:t> </a:t>
            </a:r>
            <a:r>
              <a:rPr lang="en-GB" dirty="0" smtClean="0"/>
              <a:t>2007)</a:t>
            </a:r>
            <a:endParaRPr lang="en-GB" dirty="0"/>
          </a:p>
        </p:txBody>
      </p:sp>
      <p:sp>
        <p:nvSpPr>
          <p:cNvPr id="5" name="TextBox 4"/>
          <p:cNvSpPr txBox="1"/>
          <p:nvPr/>
        </p:nvSpPr>
        <p:spPr>
          <a:xfrm>
            <a:off x="103758" y="2486034"/>
            <a:ext cx="2019710" cy="740587"/>
          </a:xfrm>
          <a:prstGeom prst="rect">
            <a:avLst/>
          </a:prstGeom>
          <a:noFill/>
        </p:spPr>
        <p:txBody>
          <a:bodyPr wrap="square" rtlCol="0">
            <a:spAutoFit/>
          </a:bodyPr>
          <a:lstStyle/>
          <a:p>
            <a:pPr algn="ctr"/>
            <a:r>
              <a:rPr lang="en-GB" dirty="0" smtClean="0"/>
              <a:t>Multiclass Logistic Regression with regularisation</a:t>
            </a:r>
          </a:p>
        </p:txBody>
      </p:sp>
      <p:sp>
        <p:nvSpPr>
          <p:cNvPr id="6" name="TextBox 5"/>
          <p:cNvSpPr txBox="1"/>
          <p:nvPr/>
        </p:nvSpPr>
        <p:spPr>
          <a:xfrm>
            <a:off x="2252557" y="2230778"/>
            <a:ext cx="5892799" cy="1338828"/>
          </a:xfrm>
          <a:prstGeom prst="rect">
            <a:avLst/>
          </a:prstGeom>
          <a:noFill/>
        </p:spPr>
        <p:txBody>
          <a:bodyPr wrap="square" rtlCol="0">
            <a:spAutoFit/>
          </a:bodyPr>
          <a:lstStyle/>
          <a:p>
            <a:r>
              <a:rPr lang="en-GB" dirty="0" smtClean="0"/>
              <a:t>When there are more than two classes for the response variable.</a:t>
            </a:r>
          </a:p>
          <a:p>
            <a:pPr marL="285750" indent="-285750">
              <a:buFont typeface="Arial" charset="0"/>
              <a:buChar char="•"/>
            </a:pPr>
            <a:r>
              <a:rPr lang="en-GB" dirty="0" smtClean="0"/>
              <a:t>One versus one OR One versus all (Hastie et al., 2009)</a:t>
            </a:r>
            <a:endParaRPr lang="en-GB" dirty="0"/>
          </a:p>
          <a:p>
            <a:pPr marL="285750" indent="-285750">
              <a:buFont typeface="Arial" charset="0"/>
              <a:buChar char="•"/>
            </a:pPr>
            <a:r>
              <a:rPr lang="en-GB" dirty="0" smtClean="0"/>
              <a:t>Multinomial likelihood, representing probabilities using the log-linear representation.</a:t>
            </a:r>
            <a:endParaRPr lang="en-GB" dirty="0"/>
          </a:p>
          <a:p>
            <a:pPr marL="285750" indent="-285750">
              <a:buFont typeface="Arial" charset="0"/>
              <a:buChar char="•"/>
            </a:pPr>
            <a:r>
              <a:rPr lang="en-GB" dirty="0" smtClean="0"/>
              <a:t>Coordinate-descent (Friedman, Hastie, </a:t>
            </a:r>
            <a:r>
              <a:rPr lang="en-GB" dirty="0" err="1"/>
              <a:t>Hoefling</a:t>
            </a:r>
            <a:r>
              <a:rPr lang="en-GB" dirty="0"/>
              <a:t> </a:t>
            </a:r>
            <a:r>
              <a:rPr lang="en-GB" dirty="0" smtClean="0"/>
              <a:t>and </a:t>
            </a:r>
            <a:r>
              <a:rPr lang="en-GB" dirty="0" err="1" smtClean="0"/>
              <a:t>Tibshirani</a:t>
            </a:r>
            <a:r>
              <a:rPr lang="en-GB" dirty="0" smtClean="0"/>
              <a:t> 2007)</a:t>
            </a:r>
            <a:endParaRPr lang="en-GB" dirty="0"/>
          </a:p>
          <a:p>
            <a:pPr marL="285750" indent="-285750">
              <a:buFont typeface="Arial" charset="0"/>
              <a:buChar char="•"/>
            </a:pPr>
            <a:r>
              <a:rPr lang="en-GB" dirty="0" smtClean="0"/>
              <a:t>Grouped-Lasso penalty </a:t>
            </a:r>
            <a:endParaRPr lang="en-GB" dirty="0"/>
          </a:p>
        </p:txBody>
      </p:sp>
      <p:sp>
        <p:nvSpPr>
          <p:cNvPr id="7" name="TextBox 6"/>
          <p:cNvSpPr txBox="1"/>
          <p:nvPr/>
        </p:nvSpPr>
        <p:spPr>
          <a:xfrm>
            <a:off x="266290" y="295611"/>
            <a:ext cx="5270910" cy="369332"/>
          </a:xfrm>
          <a:prstGeom prst="rect">
            <a:avLst/>
          </a:prstGeom>
          <a:noFill/>
        </p:spPr>
        <p:txBody>
          <a:bodyPr wrap="square" rtlCol="0">
            <a:spAutoFit/>
          </a:bodyPr>
          <a:lstStyle/>
          <a:p>
            <a:r>
              <a:rPr lang="en-GB" sz="1800" b="1" dirty="0" smtClean="0"/>
              <a:t>Generalisation of Linear Models, GLM </a:t>
            </a:r>
            <a:endParaRPr lang="en-GB" sz="1800" b="1" dirty="0"/>
          </a:p>
        </p:txBody>
      </p:sp>
      <p:sp>
        <p:nvSpPr>
          <p:cNvPr id="8" name="TextBox 7"/>
          <p:cNvSpPr txBox="1"/>
          <p:nvPr/>
        </p:nvSpPr>
        <p:spPr>
          <a:xfrm>
            <a:off x="192863" y="3843959"/>
            <a:ext cx="1841500" cy="524503"/>
          </a:xfrm>
          <a:prstGeom prst="rect">
            <a:avLst/>
          </a:prstGeom>
          <a:noFill/>
        </p:spPr>
        <p:txBody>
          <a:bodyPr wrap="square" rtlCol="0">
            <a:spAutoFit/>
          </a:bodyPr>
          <a:lstStyle/>
          <a:p>
            <a:pPr algn="ctr"/>
            <a:r>
              <a:rPr lang="en-GB" dirty="0" smtClean="0"/>
              <a:t>Log Linear Models and the </a:t>
            </a:r>
            <a:r>
              <a:rPr lang="en-GB" smtClean="0"/>
              <a:t>Poisson GLM</a:t>
            </a:r>
            <a:endParaRPr lang="en-GB" dirty="0" smtClean="0"/>
          </a:p>
        </p:txBody>
      </p:sp>
      <p:sp>
        <p:nvSpPr>
          <p:cNvPr id="11" name="TextBox 10"/>
          <p:cNvSpPr txBox="1"/>
          <p:nvPr/>
        </p:nvSpPr>
        <p:spPr>
          <a:xfrm>
            <a:off x="2432050" y="3771745"/>
            <a:ext cx="6210300" cy="524503"/>
          </a:xfrm>
          <a:prstGeom prst="rect">
            <a:avLst/>
          </a:prstGeom>
          <a:noFill/>
        </p:spPr>
        <p:txBody>
          <a:bodyPr wrap="square" rtlCol="0">
            <a:spAutoFit/>
          </a:bodyPr>
          <a:lstStyle/>
          <a:p>
            <a:r>
              <a:rPr lang="en-GB" dirty="0" smtClean="0"/>
              <a:t>When the response variable is nonnegative and represents a count, its mean will be positive and the Poisson likelihood is often used for inference.</a:t>
            </a:r>
          </a:p>
        </p:txBody>
      </p:sp>
      <p:sp>
        <p:nvSpPr>
          <p:cNvPr id="12" name="TextBox 11"/>
          <p:cNvSpPr txBox="1"/>
          <p:nvPr/>
        </p:nvSpPr>
        <p:spPr>
          <a:xfrm>
            <a:off x="266290" y="4819520"/>
            <a:ext cx="1841500" cy="524503"/>
          </a:xfrm>
          <a:prstGeom prst="rect">
            <a:avLst/>
          </a:prstGeom>
          <a:noFill/>
        </p:spPr>
        <p:txBody>
          <a:bodyPr wrap="square" rtlCol="0">
            <a:spAutoFit/>
          </a:bodyPr>
          <a:lstStyle/>
          <a:p>
            <a:pPr algn="ctr"/>
            <a:r>
              <a:rPr lang="en-GB" dirty="0" smtClean="0"/>
              <a:t>Cox Proportional Hazards Models</a:t>
            </a:r>
          </a:p>
        </p:txBody>
      </p:sp>
      <p:sp>
        <p:nvSpPr>
          <p:cNvPr id="13" name="TextBox 12"/>
          <p:cNvSpPr txBox="1"/>
          <p:nvPr/>
        </p:nvSpPr>
        <p:spPr>
          <a:xfrm>
            <a:off x="2427188" y="4634490"/>
            <a:ext cx="6178946" cy="956672"/>
          </a:xfrm>
          <a:prstGeom prst="rect">
            <a:avLst/>
          </a:prstGeom>
          <a:noFill/>
        </p:spPr>
        <p:txBody>
          <a:bodyPr wrap="square" rtlCol="0">
            <a:spAutoFit/>
          </a:bodyPr>
          <a:lstStyle/>
          <a:p>
            <a:r>
              <a:rPr lang="en-GB" dirty="0" smtClean="0"/>
              <a:t>Survival time points data in medical studies when the outcome of interest after treatment is often time to death or time to recurrence of the disease.</a:t>
            </a:r>
          </a:p>
          <a:p>
            <a:r>
              <a:rPr lang="en-GB" dirty="0" smtClean="0"/>
              <a:t>Algorithm based on coordinate-descent (Simon, Friedman, Hastie and </a:t>
            </a:r>
            <a:r>
              <a:rPr lang="en-GB" dirty="0" err="1" smtClean="0"/>
              <a:t>Tibshirani</a:t>
            </a:r>
            <a:r>
              <a:rPr lang="en-GB" dirty="0" smtClean="0"/>
              <a:t>, 2011).</a:t>
            </a:r>
          </a:p>
        </p:txBody>
      </p:sp>
      <p:sp>
        <p:nvSpPr>
          <p:cNvPr id="15" name="TextBox 14"/>
          <p:cNvSpPr txBox="1"/>
          <p:nvPr/>
        </p:nvSpPr>
        <p:spPr>
          <a:xfrm>
            <a:off x="245427" y="5840504"/>
            <a:ext cx="2019710" cy="524503"/>
          </a:xfrm>
          <a:prstGeom prst="rect">
            <a:avLst/>
          </a:prstGeom>
          <a:noFill/>
        </p:spPr>
        <p:txBody>
          <a:bodyPr wrap="square" rtlCol="0">
            <a:spAutoFit/>
          </a:bodyPr>
          <a:lstStyle/>
          <a:p>
            <a:pPr algn="ctr"/>
            <a:r>
              <a:rPr lang="en-GB" smtClean="0"/>
              <a:t>Support Vector Machine, SVM</a:t>
            </a:r>
            <a:endParaRPr lang="en-GB" dirty="0" smtClean="0"/>
          </a:p>
        </p:txBody>
      </p:sp>
      <p:sp>
        <p:nvSpPr>
          <p:cNvPr id="16" name="TextBox 15"/>
          <p:cNvSpPr txBox="1"/>
          <p:nvPr/>
        </p:nvSpPr>
        <p:spPr>
          <a:xfrm>
            <a:off x="2463404" y="5846946"/>
            <a:ext cx="6178946" cy="524503"/>
          </a:xfrm>
          <a:prstGeom prst="rect">
            <a:avLst/>
          </a:prstGeom>
          <a:noFill/>
        </p:spPr>
        <p:txBody>
          <a:bodyPr wrap="square" rtlCol="0">
            <a:spAutoFit/>
          </a:bodyPr>
          <a:lstStyle/>
          <a:p>
            <a:r>
              <a:rPr lang="en-GB" dirty="0" smtClean="0"/>
              <a:t>Binary classification. Similar to penalised Logistic Regression (</a:t>
            </a:r>
            <a:r>
              <a:rPr lang="en-GB" dirty="0" err="1" smtClean="0"/>
              <a:t>Boser</a:t>
            </a:r>
            <a:r>
              <a:rPr lang="en-GB" dirty="0" smtClean="0"/>
              <a:t>, </a:t>
            </a:r>
            <a:r>
              <a:rPr lang="en-GB" dirty="0" err="1" smtClean="0"/>
              <a:t>Guyon</a:t>
            </a:r>
            <a:r>
              <a:rPr lang="en-GB" dirty="0" smtClean="0"/>
              <a:t> and </a:t>
            </a:r>
            <a:r>
              <a:rPr lang="en-GB" dirty="0" err="1" smtClean="0"/>
              <a:t>Vapnik</a:t>
            </a:r>
            <a:r>
              <a:rPr lang="en-GB" dirty="0" smtClean="0"/>
              <a:t>, 1992) (</a:t>
            </a:r>
            <a:r>
              <a:rPr lang="en-GB" dirty="0" err="1" smtClean="0"/>
              <a:t>Vapnik</a:t>
            </a:r>
            <a:r>
              <a:rPr lang="en-GB" dirty="0" smtClean="0"/>
              <a:t> 1996).</a:t>
            </a:r>
          </a:p>
        </p:txBody>
      </p:sp>
      <p:sp>
        <p:nvSpPr>
          <p:cNvPr id="17" name="Left Brace 16"/>
          <p:cNvSpPr/>
          <p:nvPr/>
        </p:nvSpPr>
        <p:spPr>
          <a:xfrm>
            <a:off x="1958763" y="777320"/>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Left Brace 20"/>
          <p:cNvSpPr/>
          <p:nvPr/>
        </p:nvSpPr>
        <p:spPr>
          <a:xfrm>
            <a:off x="1958763" y="2260777"/>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Left Brace 21"/>
          <p:cNvSpPr/>
          <p:nvPr/>
        </p:nvSpPr>
        <p:spPr>
          <a:xfrm>
            <a:off x="2010405" y="3791342"/>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Left Brace 22"/>
          <p:cNvSpPr/>
          <p:nvPr/>
        </p:nvSpPr>
        <p:spPr>
          <a:xfrm>
            <a:off x="2103087" y="4660877"/>
            <a:ext cx="324101" cy="903898"/>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2172455" y="5839645"/>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81560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8690" y="397211"/>
            <a:ext cx="5270910" cy="369332"/>
          </a:xfrm>
          <a:prstGeom prst="rect">
            <a:avLst/>
          </a:prstGeom>
          <a:noFill/>
        </p:spPr>
        <p:txBody>
          <a:bodyPr wrap="square" rtlCol="0">
            <a:spAutoFit/>
          </a:bodyPr>
          <a:lstStyle/>
          <a:p>
            <a:r>
              <a:rPr lang="en-GB" sz="1800" b="1" dirty="0" smtClean="0"/>
              <a:t>References</a:t>
            </a:r>
            <a:endParaRPr lang="en-GB" sz="1800" b="1" dirty="0"/>
          </a:p>
        </p:txBody>
      </p:sp>
      <p:sp>
        <p:nvSpPr>
          <p:cNvPr id="4" name="TextBox 3"/>
          <p:cNvSpPr txBox="1"/>
          <p:nvPr/>
        </p:nvSpPr>
        <p:spPr>
          <a:xfrm>
            <a:off x="520700" y="1028700"/>
            <a:ext cx="3597780" cy="2469266"/>
          </a:xfrm>
          <a:prstGeom prst="rect">
            <a:avLst/>
          </a:prstGeom>
          <a:noFill/>
        </p:spPr>
        <p:txBody>
          <a:bodyPr wrap="none" rtlCol="0">
            <a:spAutoFit/>
          </a:bodyPr>
          <a:lstStyle/>
          <a:p>
            <a:r>
              <a:rPr lang="en-GB" dirty="0" err="1" smtClean="0"/>
              <a:t>Nelder</a:t>
            </a:r>
            <a:r>
              <a:rPr lang="en-GB" dirty="0" smtClean="0"/>
              <a:t> and </a:t>
            </a:r>
            <a:r>
              <a:rPr lang="en-GB" dirty="0" err="1" smtClean="0"/>
              <a:t>Wedderburn</a:t>
            </a:r>
            <a:r>
              <a:rPr lang="en-GB" dirty="0" smtClean="0"/>
              <a:t>, 1972</a:t>
            </a:r>
          </a:p>
          <a:p>
            <a:r>
              <a:rPr lang="en-GB" dirty="0" err="1" smtClean="0"/>
              <a:t>McCullagh</a:t>
            </a:r>
            <a:r>
              <a:rPr lang="en-GB" dirty="0" smtClean="0"/>
              <a:t> and </a:t>
            </a:r>
            <a:r>
              <a:rPr lang="en-GB" dirty="0" err="1" smtClean="0"/>
              <a:t>Nelder</a:t>
            </a:r>
            <a:r>
              <a:rPr lang="en-GB" dirty="0" smtClean="0"/>
              <a:t> 1989</a:t>
            </a:r>
          </a:p>
          <a:p>
            <a:r>
              <a:rPr lang="en-GB" dirty="0" err="1" smtClean="0"/>
              <a:t>Tibshirani</a:t>
            </a:r>
            <a:r>
              <a:rPr lang="en-GB" dirty="0" smtClean="0"/>
              <a:t> 1996</a:t>
            </a:r>
          </a:p>
          <a:p>
            <a:r>
              <a:rPr lang="en-GB" dirty="0" err="1" smtClean="0"/>
              <a:t>Koh</a:t>
            </a:r>
            <a:r>
              <a:rPr lang="en-GB" dirty="0" smtClean="0"/>
              <a:t> et al., 2007</a:t>
            </a:r>
          </a:p>
          <a:p>
            <a:r>
              <a:rPr lang="en-GB" dirty="0"/>
              <a:t>Friedman, Hastie, </a:t>
            </a:r>
            <a:r>
              <a:rPr lang="en-GB" dirty="0" err="1"/>
              <a:t>Hoefling</a:t>
            </a:r>
            <a:r>
              <a:rPr lang="en-GB" dirty="0"/>
              <a:t> </a:t>
            </a:r>
            <a:r>
              <a:rPr lang="en-GB" dirty="0" smtClean="0"/>
              <a:t>and </a:t>
            </a:r>
            <a:r>
              <a:rPr lang="en-GB" dirty="0" err="1"/>
              <a:t>Tibshirani</a:t>
            </a:r>
            <a:r>
              <a:rPr lang="en-GB" dirty="0"/>
              <a:t> </a:t>
            </a:r>
            <a:r>
              <a:rPr lang="en-GB" dirty="0" smtClean="0"/>
              <a:t>2007</a:t>
            </a:r>
          </a:p>
          <a:p>
            <a:r>
              <a:rPr lang="en-GB" dirty="0" smtClean="0"/>
              <a:t>Friedman</a:t>
            </a:r>
            <a:r>
              <a:rPr lang="en-GB" dirty="0"/>
              <a:t>, Hastie, Simon and </a:t>
            </a:r>
            <a:r>
              <a:rPr lang="en-GB" dirty="0" err="1"/>
              <a:t>Tibshirani</a:t>
            </a:r>
            <a:r>
              <a:rPr lang="en-GB" dirty="0"/>
              <a:t> </a:t>
            </a:r>
            <a:r>
              <a:rPr lang="en-GB" dirty="0" smtClean="0"/>
              <a:t>2015</a:t>
            </a:r>
          </a:p>
          <a:p>
            <a:r>
              <a:rPr lang="en-GB" dirty="0"/>
              <a:t>Lee, Sun and Saunders 2014</a:t>
            </a:r>
            <a:r>
              <a:rPr lang="en-GB" dirty="0" smtClean="0"/>
              <a:t>)</a:t>
            </a:r>
          </a:p>
          <a:p>
            <a:r>
              <a:rPr lang="en-GB" dirty="0" smtClean="0"/>
              <a:t>Hastie </a:t>
            </a:r>
            <a:r>
              <a:rPr lang="en-GB" dirty="0"/>
              <a:t>et al., </a:t>
            </a:r>
            <a:r>
              <a:rPr lang="en-GB" dirty="0" smtClean="0"/>
              <a:t>2009</a:t>
            </a:r>
          </a:p>
          <a:p>
            <a:r>
              <a:rPr lang="en-GB" dirty="0" err="1"/>
              <a:t>Boser</a:t>
            </a:r>
            <a:r>
              <a:rPr lang="en-GB" dirty="0"/>
              <a:t>, </a:t>
            </a:r>
            <a:r>
              <a:rPr lang="en-GB" dirty="0" err="1"/>
              <a:t>Guyon</a:t>
            </a:r>
            <a:r>
              <a:rPr lang="en-GB" dirty="0"/>
              <a:t> and </a:t>
            </a:r>
            <a:r>
              <a:rPr lang="en-GB" dirty="0" err="1"/>
              <a:t>Vapnik</a:t>
            </a:r>
            <a:r>
              <a:rPr lang="en-GB" dirty="0"/>
              <a:t>, </a:t>
            </a:r>
            <a:r>
              <a:rPr lang="en-GB" dirty="0" smtClean="0"/>
              <a:t>1992</a:t>
            </a:r>
          </a:p>
          <a:p>
            <a:r>
              <a:rPr lang="en-GB" dirty="0" err="1" smtClean="0"/>
              <a:t>Vapnik</a:t>
            </a:r>
            <a:r>
              <a:rPr lang="en-GB" dirty="0" smtClean="0"/>
              <a:t> 1996</a:t>
            </a:r>
          </a:p>
          <a:p>
            <a:endParaRPr lang="en-GB" dirty="0"/>
          </a:p>
        </p:txBody>
      </p:sp>
    </p:spTree>
    <p:extLst>
      <p:ext uri="{BB962C8B-B14F-4D97-AF65-F5344CB8AC3E}">
        <p14:creationId xmlns:p14="http://schemas.microsoft.com/office/powerpoint/2010/main" val="393372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3273478" y="3043545"/>
          <a:ext cx="1882775" cy="508000"/>
        </p:xfrm>
        <a:graphic>
          <a:graphicData uri="http://schemas.openxmlformats.org/presentationml/2006/ole">
            <mc:AlternateContent xmlns:mc="http://schemas.openxmlformats.org/markup-compatibility/2006">
              <mc:Choice xmlns:v="urn:schemas-microsoft-com:vml" Requires="v">
                <p:oleObj spid="_x0000_s4099" name="Equation" r:id="rId4" imgW="800100" imgH="215900" progId="Equation.3">
                  <p:embed/>
                </p:oleObj>
              </mc:Choice>
              <mc:Fallback>
                <p:oleObj name="Equation" r:id="rId4" imgW="800100" imgH="215900" progId="Equation.3">
                  <p:embed/>
                  <p:pic>
                    <p:nvPicPr>
                      <p:cNvPr id="0" name=""/>
                      <p:cNvPicPr/>
                      <p:nvPr/>
                    </p:nvPicPr>
                    <p:blipFill>
                      <a:blip r:embed="rId5"/>
                      <a:stretch>
                        <a:fillRect/>
                      </a:stretch>
                    </p:blipFill>
                    <p:spPr>
                      <a:xfrm>
                        <a:off x="3273478" y="3043545"/>
                        <a:ext cx="1882775" cy="508000"/>
                      </a:xfrm>
                      <a:prstGeom prst="rect">
                        <a:avLst/>
                      </a:prstGeom>
                    </p:spPr>
                  </p:pic>
                </p:oleObj>
              </mc:Fallback>
            </mc:AlternateContent>
          </a:graphicData>
        </a:graphic>
      </p:graphicFrame>
      <p:sp>
        <p:nvSpPr>
          <p:cNvPr id="2" name="TextBox 1"/>
          <p:cNvSpPr txBox="1"/>
          <p:nvPr/>
        </p:nvSpPr>
        <p:spPr>
          <a:xfrm>
            <a:off x="259660" y="1477337"/>
            <a:ext cx="8465240" cy="769441"/>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Are two events related (e.g. X and Y)?, how?</a:t>
            </a:r>
            <a:endParaRPr lang="en-GB" sz="2000" dirty="0">
              <a:solidFill>
                <a:srgbClr val="000000"/>
              </a:solidFill>
              <a:cs typeface="Gill Sans" charset="0"/>
            </a:endParaRPr>
          </a:p>
          <a:p>
            <a:pPr algn="just">
              <a:spcBef>
                <a:spcPct val="20000"/>
              </a:spcBef>
            </a:pPr>
            <a:r>
              <a:rPr lang="en-GB" sz="2000" dirty="0">
                <a:solidFill>
                  <a:srgbClr val="000000"/>
                </a:solidFill>
                <a:cs typeface="Gill Sans" charset="0"/>
              </a:rPr>
              <a:t>Can we use the data to develop a mathematical model (formula) for prediction?</a:t>
            </a:r>
            <a:endParaRPr lang="en-US" sz="2000" dirty="0">
              <a:solidFill>
                <a:srgbClr val="000000"/>
              </a:solidFill>
              <a:cs typeface="Gill Sans" charset="0"/>
            </a:endParaRPr>
          </a:p>
        </p:txBody>
      </p:sp>
      <p:sp>
        <p:nvSpPr>
          <p:cNvPr id="16" name="Title 5"/>
          <p:cNvSpPr txBox="1">
            <a:spLocks/>
          </p:cNvSpPr>
          <p:nvPr/>
        </p:nvSpPr>
        <p:spPr>
          <a:xfrm>
            <a:off x="549276" y="120670"/>
            <a:ext cx="8042276" cy="756630"/>
          </a:xfrm>
          <a:prstGeom prst="rect">
            <a:avLst/>
          </a:prstGeom>
        </p:spPr>
        <p:txBody>
          <a:bodyPr anchor="ct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GB" dirty="0">
                <a:solidFill>
                  <a:srgbClr val="000000"/>
                </a:solidFill>
              </a:rPr>
              <a:t>Regularised Logistic Regression</a:t>
            </a:r>
            <a:endParaRPr lang="en-GB" dirty="0">
              <a:solidFill>
                <a:srgbClr val="000000"/>
              </a:solidFill>
            </a:endParaRPr>
          </a:p>
        </p:txBody>
      </p:sp>
      <p:sp>
        <p:nvSpPr>
          <p:cNvPr id="21" name="TextBox 20"/>
          <p:cNvSpPr txBox="1"/>
          <p:nvPr/>
        </p:nvSpPr>
        <p:spPr>
          <a:xfrm>
            <a:off x="229882" y="899596"/>
            <a:ext cx="8366588" cy="461665"/>
          </a:xfrm>
          <a:prstGeom prst="rect">
            <a:avLst/>
          </a:prstGeom>
          <a:noFill/>
        </p:spPr>
        <p:txBody>
          <a:bodyPr wrap="square" rtlCol="0">
            <a:spAutoFit/>
          </a:bodyPr>
          <a:lstStyle/>
          <a:p>
            <a:r>
              <a:rPr lang="en-GB" sz="2400" b="1" dirty="0"/>
              <a:t>Regularised Logistic Regression</a:t>
            </a:r>
            <a:endParaRPr lang="en-GB" sz="2400" baseline="30000" dirty="0"/>
          </a:p>
        </p:txBody>
      </p:sp>
      <p:sp>
        <p:nvSpPr>
          <p:cNvPr id="15" name="TextBox 14"/>
          <p:cNvSpPr txBox="1"/>
          <p:nvPr/>
        </p:nvSpPr>
        <p:spPr>
          <a:xfrm>
            <a:off x="412060" y="2605445"/>
            <a:ext cx="8465240"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If there was a perfect linear relationship between X and Y, then:</a:t>
            </a:r>
            <a:endParaRPr lang="en-US" sz="2000" dirty="0">
              <a:solidFill>
                <a:srgbClr val="000000"/>
              </a:solidFill>
              <a:cs typeface="Gill Sans" charset="0"/>
            </a:endParaRPr>
          </a:p>
        </p:txBody>
      </p:sp>
      <p:sp>
        <p:nvSpPr>
          <p:cNvPr id="17" name="TextBox 16"/>
          <p:cNvSpPr txBox="1"/>
          <p:nvPr/>
        </p:nvSpPr>
        <p:spPr>
          <a:xfrm>
            <a:off x="412061" y="3793273"/>
            <a:ext cx="1865743"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However:</a:t>
            </a:r>
            <a:endParaRPr lang="en-US" sz="2000" dirty="0">
              <a:solidFill>
                <a:srgbClr val="000000"/>
              </a:solidFill>
              <a:cs typeface="Gill Sans" charset="0"/>
            </a:endParaRPr>
          </a:p>
        </p:txBody>
      </p:sp>
      <p:pic>
        <p:nvPicPr>
          <p:cNvPr id="4" name="Picture 3"/>
          <p:cNvPicPr>
            <a:picLocks noChangeAspect="1"/>
          </p:cNvPicPr>
          <p:nvPr/>
        </p:nvPicPr>
        <p:blipFill>
          <a:blip r:embed="rId6"/>
          <a:stretch>
            <a:fillRect/>
          </a:stretch>
        </p:blipFill>
        <p:spPr>
          <a:xfrm>
            <a:off x="259661" y="4303836"/>
            <a:ext cx="2724202" cy="2134885"/>
          </a:xfrm>
          <a:prstGeom prst="rect">
            <a:avLst/>
          </a:prstGeom>
        </p:spPr>
      </p:pic>
      <p:pic>
        <p:nvPicPr>
          <p:cNvPr id="5" name="Picture 4"/>
          <p:cNvPicPr>
            <a:picLocks noChangeAspect="1"/>
          </p:cNvPicPr>
          <p:nvPr/>
        </p:nvPicPr>
        <p:blipFill rotWithShape="1">
          <a:blip r:embed="rId7"/>
          <a:srcRect b="51450"/>
          <a:stretch/>
        </p:blipFill>
        <p:spPr>
          <a:xfrm>
            <a:off x="3273478" y="4251590"/>
            <a:ext cx="2631966" cy="2187131"/>
          </a:xfrm>
          <a:prstGeom prst="rect">
            <a:avLst/>
          </a:prstGeom>
        </p:spPr>
      </p:pic>
      <p:pic>
        <p:nvPicPr>
          <p:cNvPr id="8" name="Picture 7"/>
          <p:cNvPicPr>
            <a:picLocks noChangeAspect="1"/>
          </p:cNvPicPr>
          <p:nvPr/>
        </p:nvPicPr>
        <p:blipFill rotWithShape="1">
          <a:blip r:embed="rId7"/>
          <a:srcRect t="51787"/>
          <a:stretch/>
        </p:blipFill>
        <p:spPr>
          <a:xfrm>
            <a:off x="6151625" y="4212659"/>
            <a:ext cx="2697520" cy="2226060"/>
          </a:xfrm>
          <a:prstGeom prst="rect">
            <a:avLst/>
          </a:prstGeom>
        </p:spPr>
      </p:pic>
    </p:spTree>
    <p:extLst>
      <p:ext uri="{BB962C8B-B14F-4D97-AF65-F5344CB8AC3E}">
        <p14:creationId xmlns:p14="http://schemas.microsoft.com/office/powerpoint/2010/main" val="1459244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5030122" y="2185223"/>
          <a:ext cx="2989792" cy="627856"/>
        </p:xfrm>
        <a:graphic>
          <a:graphicData uri="http://schemas.openxmlformats.org/presentationml/2006/ole">
            <mc:AlternateContent xmlns:mc="http://schemas.openxmlformats.org/markup-compatibility/2006">
              <mc:Choice xmlns:v="urn:schemas-microsoft-com:vml" Requires="v">
                <p:oleObj spid="_x0000_s5127"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5030122" y="2185223"/>
                        <a:ext cx="2989792" cy="627856"/>
                      </a:xfrm>
                      <a:prstGeom prst="rect">
                        <a:avLst/>
                      </a:prstGeom>
                    </p:spPr>
                  </p:pic>
                </p:oleObj>
              </mc:Fallback>
            </mc:AlternateContent>
          </a:graphicData>
        </a:graphic>
      </p:graphicFrame>
      <p:sp>
        <p:nvSpPr>
          <p:cNvPr id="2" name="TextBox 1"/>
          <p:cNvSpPr txBox="1"/>
          <p:nvPr/>
        </p:nvSpPr>
        <p:spPr>
          <a:xfrm>
            <a:off x="4196680" y="1477337"/>
            <a:ext cx="4528220" cy="707886"/>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Regularised</a:t>
            </a:r>
            <a:r>
              <a:rPr lang="en-US" sz="2000" dirty="0">
                <a:solidFill>
                  <a:srgbClr val="000000"/>
                </a:solidFill>
                <a:cs typeface="Gill Sans" charset="0"/>
              </a:rPr>
              <a:t> Logistic regression based on a convex </a:t>
            </a:r>
            <a:r>
              <a:rPr lang="en-GB" sz="2000" dirty="0">
                <a:solidFill>
                  <a:srgbClr val="000000"/>
                </a:solidFill>
                <a:cs typeface="Gill Sans" charset="0"/>
              </a:rPr>
              <a:t>optimisation</a:t>
            </a:r>
            <a:r>
              <a:rPr lang="en-US" sz="2000" dirty="0">
                <a:solidFill>
                  <a:srgbClr val="000000"/>
                </a:solidFill>
                <a:cs typeface="Gill Sans" charset="0"/>
              </a:rPr>
              <a:t> </a:t>
            </a:r>
            <a:r>
              <a:rPr lang="en-US" sz="2000" dirty="0">
                <a:solidFill>
                  <a:srgbClr val="000000"/>
                </a:solidFill>
                <a:cs typeface="Gill Sans" charset="0"/>
              </a:rPr>
              <a:t>problem:</a:t>
            </a:r>
            <a:endParaRPr lang="en-US" sz="2000" dirty="0">
              <a:solidFill>
                <a:srgbClr val="000000"/>
              </a:solidFill>
              <a:cs typeface="Gill Sans" charset="0"/>
            </a:endParaRPr>
          </a:p>
        </p:txBody>
      </p:sp>
      <p:graphicFrame>
        <p:nvGraphicFramePr>
          <p:cNvPr id="11" name="Object 10"/>
          <p:cNvGraphicFramePr>
            <a:graphicFrameLocks noChangeAspect="1"/>
          </p:cNvGraphicFramePr>
          <p:nvPr>
            <p:extLst/>
          </p:nvPr>
        </p:nvGraphicFramePr>
        <p:xfrm>
          <a:off x="4624318" y="3230277"/>
          <a:ext cx="3904986" cy="889494"/>
        </p:xfrm>
        <a:graphic>
          <a:graphicData uri="http://schemas.openxmlformats.org/presentationml/2006/ole">
            <mc:AlternateContent xmlns:mc="http://schemas.openxmlformats.org/markup-compatibility/2006">
              <mc:Choice xmlns:v="urn:schemas-microsoft-com:vml" Requires="v">
                <p:oleObj spid="_x0000_s5128"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624318" y="3230277"/>
                        <a:ext cx="3904986" cy="889494"/>
                      </a:xfrm>
                      <a:prstGeom prst="rect">
                        <a:avLst/>
                      </a:prstGeom>
                    </p:spPr>
                  </p:pic>
                </p:oleObj>
              </mc:Fallback>
            </mc:AlternateContent>
          </a:graphicData>
        </a:graphic>
      </p:graphicFrame>
      <p:sp>
        <p:nvSpPr>
          <p:cNvPr id="19" name="TextBox 18"/>
          <p:cNvSpPr txBox="1"/>
          <p:nvPr/>
        </p:nvSpPr>
        <p:spPr>
          <a:xfrm>
            <a:off x="4348534" y="2961655"/>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endParaRPr lang="en-GB" dirty="0">
              <a:solidFill>
                <a:srgbClr val="000000"/>
              </a:solidFill>
            </a:endParaRPr>
          </a:p>
        </p:txBody>
      </p:sp>
      <p:sp>
        <p:nvSpPr>
          <p:cNvPr id="20" name="TextBox 19"/>
          <p:cNvSpPr txBox="1"/>
          <p:nvPr/>
        </p:nvSpPr>
        <p:spPr>
          <a:xfrm>
            <a:off x="4431048" y="4347459"/>
            <a:ext cx="4408152"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And </a:t>
            </a:r>
            <a:r>
              <a:rPr lang="en-GB" sz="2000" dirty="0">
                <a:solidFill>
                  <a:srgbClr val="000000"/>
                </a:solidFill>
                <a:cs typeface="Gill Sans" charset="0"/>
              </a:rPr>
              <a:t>penalty </a:t>
            </a:r>
            <a:r>
              <a:rPr lang="en-GB" sz="2000" dirty="0">
                <a:solidFill>
                  <a:srgbClr val="000000"/>
                </a:solidFill>
                <a:cs typeface="Gill Sans" charset="0"/>
              </a:rPr>
              <a:t>function is defined </a:t>
            </a:r>
            <a:r>
              <a:rPr lang="en-GB" sz="2000" dirty="0">
                <a:solidFill>
                  <a:srgbClr val="000000"/>
                </a:solidFill>
                <a:cs typeface="Gill Sans" charset="0"/>
              </a:rPr>
              <a:t>by</a:t>
            </a:r>
            <a:r>
              <a:rPr lang="en-GB" sz="2000" baseline="30000" dirty="0">
                <a:solidFill>
                  <a:srgbClr val="000000"/>
                </a:solidFill>
                <a:cs typeface="Gill Sans" charset="0"/>
              </a:rPr>
              <a:t>1</a:t>
            </a:r>
            <a:r>
              <a:rPr lang="en-GB" sz="2000" dirty="0">
                <a:solidFill>
                  <a:srgbClr val="000000"/>
                </a:solidFill>
                <a:cs typeface="Gill Sans" charset="0"/>
              </a:rPr>
              <a:t>:</a:t>
            </a:r>
            <a:endParaRPr lang="en-US" sz="2000" dirty="0">
              <a:solidFill>
                <a:srgbClr val="000000"/>
              </a:solidFill>
              <a:cs typeface="Gill Sans" charset="0"/>
            </a:endParaRPr>
          </a:p>
        </p:txBody>
      </p:sp>
      <p:sp>
        <p:nvSpPr>
          <p:cNvPr id="14" name="Rectangle 13"/>
          <p:cNvSpPr/>
          <p:nvPr/>
        </p:nvSpPr>
        <p:spPr>
          <a:xfrm>
            <a:off x="259660" y="6145999"/>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sp>
        <p:nvSpPr>
          <p:cNvPr id="16" name="Title 5"/>
          <p:cNvSpPr txBox="1">
            <a:spLocks/>
          </p:cNvSpPr>
          <p:nvPr/>
        </p:nvSpPr>
        <p:spPr>
          <a:xfrm>
            <a:off x="549276" y="120670"/>
            <a:ext cx="8042276" cy="756630"/>
          </a:xfrm>
          <a:prstGeom prst="rect">
            <a:avLst/>
          </a:prstGeom>
        </p:spPr>
        <p:txBody>
          <a:bodyPr anchor="ct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GB" dirty="0" err="1">
                <a:solidFill>
                  <a:srgbClr val="000000"/>
                </a:solidFill>
              </a:rPr>
              <a:t>GenePEN</a:t>
            </a:r>
            <a:endParaRPr lang="en-GB" dirty="0">
              <a:solidFill>
                <a:srgbClr val="000000"/>
              </a:solidFill>
            </a:endParaRPr>
          </a:p>
        </p:txBody>
      </p:sp>
      <p:sp>
        <p:nvSpPr>
          <p:cNvPr id="21" name="TextBox 20"/>
          <p:cNvSpPr txBox="1"/>
          <p:nvPr/>
        </p:nvSpPr>
        <p:spPr>
          <a:xfrm>
            <a:off x="229882" y="899596"/>
            <a:ext cx="8366588" cy="461665"/>
          </a:xfrm>
          <a:prstGeom prst="rect">
            <a:avLst/>
          </a:prstGeom>
          <a:noFill/>
        </p:spPr>
        <p:txBody>
          <a:bodyPr wrap="square" rtlCol="0">
            <a:spAutoFit/>
          </a:bodyPr>
          <a:lstStyle/>
          <a:p>
            <a:r>
              <a:rPr lang="en-GB" sz="2400" b="1" dirty="0"/>
              <a:t>Regularised Logistic Regression</a:t>
            </a:r>
            <a:r>
              <a:rPr lang="en-GB" sz="2400" baseline="30000" dirty="0"/>
              <a:t>1</a:t>
            </a:r>
            <a:endParaRPr lang="en-GB" sz="2400" baseline="30000" dirty="0"/>
          </a:p>
        </p:txBody>
      </p:sp>
      <p:graphicFrame>
        <p:nvGraphicFramePr>
          <p:cNvPr id="13" name="Object 12"/>
          <p:cNvGraphicFramePr>
            <a:graphicFrameLocks noChangeAspect="1"/>
          </p:cNvGraphicFramePr>
          <p:nvPr>
            <p:extLst/>
          </p:nvPr>
        </p:nvGraphicFramePr>
        <p:xfrm>
          <a:off x="4305997" y="4584339"/>
          <a:ext cx="4679185" cy="965567"/>
        </p:xfrm>
        <a:graphic>
          <a:graphicData uri="http://schemas.openxmlformats.org/presentationml/2006/ole">
            <mc:AlternateContent xmlns:mc="http://schemas.openxmlformats.org/markup-compatibility/2006">
              <mc:Choice xmlns:v="urn:schemas-microsoft-com:vml" Requires="v">
                <p:oleObj spid="_x0000_s5129" name="Equation" r:id="rId8" imgW="2705100" imgH="558800" progId="Equation.3">
                  <p:embed/>
                </p:oleObj>
              </mc:Choice>
              <mc:Fallback>
                <p:oleObj name="Equation" r:id="rId8" imgW="2705100" imgH="558800" progId="Equation.3">
                  <p:embed/>
                  <p:pic>
                    <p:nvPicPr>
                      <p:cNvPr id="0" name=""/>
                      <p:cNvPicPr/>
                      <p:nvPr/>
                    </p:nvPicPr>
                    <p:blipFill>
                      <a:blip r:embed="rId9"/>
                      <a:stretch>
                        <a:fillRect/>
                      </a:stretch>
                    </p:blipFill>
                    <p:spPr>
                      <a:xfrm>
                        <a:off x="4305997" y="4584339"/>
                        <a:ext cx="4679185" cy="965567"/>
                      </a:xfrm>
                      <a:prstGeom prst="rect">
                        <a:avLst/>
                      </a:prstGeom>
                    </p:spPr>
                  </p:pic>
                </p:oleObj>
              </mc:Fallback>
            </mc:AlternateContent>
          </a:graphicData>
        </a:graphic>
      </p:graphicFrame>
      <p:sp>
        <p:nvSpPr>
          <p:cNvPr id="4" name="TextBox 3"/>
          <p:cNvSpPr txBox="1"/>
          <p:nvPr/>
        </p:nvSpPr>
        <p:spPr>
          <a:xfrm>
            <a:off x="229882" y="1601467"/>
            <a:ext cx="3718312" cy="1604927"/>
          </a:xfrm>
          <a:prstGeom prst="rect">
            <a:avLst/>
          </a:prstGeom>
          <a:noFill/>
        </p:spPr>
        <p:txBody>
          <a:bodyPr wrap="square" rtlCol="0">
            <a:spAutoFit/>
          </a:bodyPr>
          <a:lstStyle/>
          <a:p>
            <a:pPr algn="just"/>
            <a:r>
              <a:rPr lang="en-GB" dirty="0" err="1"/>
              <a:t>GenePEN</a:t>
            </a:r>
            <a:r>
              <a:rPr lang="en-GB" dirty="0"/>
              <a:t> identifies compact network activity alterations in functional omics datasets.</a:t>
            </a:r>
          </a:p>
          <a:p>
            <a:pPr algn="just"/>
            <a:endParaRPr lang="en-GB" dirty="0"/>
          </a:p>
          <a:p>
            <a:pPr algn="just"/>
            <a:r>
              <a:rPr lang="en-GB" b="1" dirty="0"/>
              <a:t>Aim</a:t>
            </a:r>
            <a:r>
              <a:rPr lang="en-GB" dirty="0"/>
              <a:t>: </a:t>
            </a:r>
          </a:p>
          <a:p>
            <a:pPr algn="just"/>
            <a:r>
              <a:rPr lang="en-GB" dirty="0"/>
              <a:t>To find a </a:t>
            </a:r>
            <a:r>
              <a:rPr lang="en-GB" i="1" dirty="0"/>
              <a:t>sparse</a:t>
            </a:r>
            <a:r>
              <a:rPr lang="en-GB" dirty="0"/>
              <a:t> set of discriminative genes that form a large </a:t>
            </a:r>
            <a:r>
              <a:rPr lang="en-GB" i="1" dirty="0"/>
              <a:t>connected </a:t>
            </a:r>
            <a:r>
              <a:rPr lang="en-GB" dirty="0" err="1"/>
              <a:t>subgraph</a:t>
            </a:r>
            <a:r>
              <a:rPr lang="en-GB" dirty="0"/>
              <a:t> of the input graph. </a:t>
            </a:r>
            <a:endParaRPr lang="en-GB" dirty="0"/>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3441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4548</TotalTime>
  <Words>847</Words>
  <Application>Microsoft Macintosh PowerPoint</Application>
  <PresentationFormat>On-screen Show (4:3)</PresentationFormat>
  <Paragraphs>112</Paragraphs>
  <Slides>9</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Calibri</vt:lpstr>
      <vt:lpstr>Calibri Light</vt:lpstr>
      <vt:lpstr>Gill Sans</vt:lpstr>
      <vt:lpstr>Times New Roman</vt:lpstr>
      <vt:lpstr>Arial</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Perla Troncoso Rey (EI)</dc:creator>
  <cp:lastModifiedBy>Perla Troncoso Rey (EI)</cp:lastModifiedBy>
  <cp:revision>11</cp:revision>
  <dcterms:created xsi:type="dcterms:W3CDTF">2017-01-20T13:22:22Z</dcterms:created>
  <dcterms:modified xsi:type="dcterms:W3CDTF">2017-01-23T17:10:57Z</dcterms:modified>
</cp:coreProperties>
</file>